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7" r:id="rId4"/>
    <p:sldId id="271" r:id="rId5"/>
    <p:sldId id="270" r:id="rId6"/>
    <p:sldId id="258" r:id="rId7"/>
    <p:sldId id="259" r:id="rId8"/>
    <p:sldId id="260" r:id="rId9"/>
    <p:sldId id="261" r:id="rId10"/>
    <p:sldId id="262" r:id="rId11"/>
    <p:sldId id="263" r:id="rId12"/>
    <p:sldId id="264" r:id="rId13"/>
    <p:sldId id="274" r:id="rId14"/>
    <p:sldId id="273" r:id="rId15"/>
    <p:sldId id="272" r:id="rId16"/>
    <p:sldId id="275" r:id="rId17"/>
    <p:sldId id="276" r:id="rId18"/>
    <p:sldId id="265" r:id="rId19"/>
    <p:sldId id="266" r:id="rId20"/>
    <p:sldId id="267" r:id="rId21"/>
    <p:sldId id="268"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9F0AF672-B04D-4DF4-A02E-E54948104D79}">
          <p14:sldIdLst>
            <p14:sldId id="256"/>
            <p14:sldId id="269"/>
            <p14:sldId id="257"/>
            <p14:sldId id="271"/>
            <p14:sldId id="270"/>
            <p14:sldId id="258"/>
            <p14:sldId id="259"/>
            <p14:sldId id="260"/>
            <p14:sldId id="261"/>
            <p14:sldId id="262"/>
            <p14:sldId id="263"/>
            <p14:sldId id="264"/>
            <p14:sldId id="274"/>
            <p14:sldId id="273"/>
            <p14:sldId id="272"/>
            <p14:sldId id="275"/>
            <p14:sldId id="276"/>
            <p14:sldId id="265"/>
            <p14:sldId id="266"/>
            <p14:sldId id="267"/>
            <p14:sldId id="26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17/05/2016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980728"/>
            <a:ext cx="7772400" cy="1470025"/>
          </a:xfrm>
          <a:solidFill>
            <a:schemeClr val="accent3">
              <a:lumMod val="40000"/>
              <a:lumOff val="60000"/>
            </a:schemeClr>
          </a:solidFill>
          <a:scene3d>
            <a:camera prst="orthographicFront"/>
            <a:lightRig rig="threePt" dir="t"/>
          </a:scene3d>
          <a:sp3d>
            <a:bevelT prst="slope"/>
          </a:sp3d>
        </p:spPr>
        <p:txBody>
          <a:bodyPr/>
          <a:lstStyle/>
          <a:p>
            <a:r>
              <a:rPr lang="es-CO" b="1" dirty="0" smtClean="0">
                <a:latin typeface="FrankRuehl" pitchFamily="34" charset="-79"/>
                <a:cs typeface="FrankRuehl" pitchFamily="34" charset="-79"/>
              </a:rPr>
              <a:t>LA RESPUESTA DEL HOMBRE A DIOS</a:t>
            </a:r>
            <a:endParaRPr lang="es-CO" b="1" dirty="0">
              <a:latin typeface="FrankRuehl" pitchFamily="34" charset="-79"/>
              <a:cs typeface="FrankRuehl" pitchFamily="34" charset="-79"/>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708920"/>
            <a:ext cx="5040560" cy="285328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523421" y="3189547"/>
            <a:ext cx="457200" cy="5832648"/>
          </a:xfrm>
          <a:prstGeom prst="flowChartCollate">
            <a:avLst/>
          </a:prstGeom>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27267553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04664"/>
            <a:ext cx="7992888" cy="590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0460100"/>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40000"/>
              <a:lumOff val="60000"/>
            </a:schemeClr>
          </a:solidFill>
        </p:spPr>
        <p:txBody>
          <a:bodyPr>
            <a:normAutofit fontScale="92500" lnSpcReduction="10000"/>
          </a:bodyPr>
          <a:lstStyle/>
          <a:p>
            <a:pPr marL="0" indent="0">
              <a:buNone/>
            </a:pPr>
            <a:r>
              <a:rPr lang="es-CO" sz="4500" b="1" i="1" dirty="0"/>
              <a:t>LA REPUESTA DEL HOMBRE A DIOS</a:t>
            </a:r>
            <a:endParaRPr lang="es-CO" sz="4500" dirty="0"/>
          </a:p>
          <a:p>
            <a:pPr marL="400050" lvl="1" indent="0">
              <a:buNone/>
            </a:pPr>
            <a:r>
              <a:rPr lang="es-CO" dirty="0" smtClean="0"/>
              <a:t>Jesús </a:t>
            </a:r>
            <a:r>
              <a:rPr lang="es-CO" dirty="0"/>
              <a:t>hizo toda la obra necesaria para salvar al hombre de sus pecados. Sin embargo, antes de poder experimentar los beneficios que Dios ha provisto por medio de la muerte de Cristo en la cruz, Dios quiere que creamos (confiemos) en Jesús y lo que él cumplió por medio de su muerte. </a:t>
            </a:r>
          </a:p>
          <a:p>
            <a:pPr lvl="1"/>
            <a:endParaRPr lang="es-CO" b="1" dirty="0" smtClean="0"/>
          </a:p>
          <a:p>
            <a:pPr lvl="1"/>
            <a:r>
              <a:rPr lang="es-CO" b="1" dirty="0" smtClean="0"/>
              <a:t>«Sabiendo </a:t>
            </a:r>
            <a:r>
              <a:rPr lang="es-CO" b="1" dirty="0"/>
              <a:t>que el hombre no es justificado por las obras de la ley, sino por la fe de Jesucristo, nosotros también hemos creído en Jesucristo, para ser justificados por la fe de Cristo y no por las obras de la ley, por cuanto por las obras de la ley nadie será </a:t>
            </a:r>
            <a:r>
              <a:rPr lang="es-CO" b="1" dirty="0" smtClean="0"/>
              <a:t>justificado».</a:t>
            </a:r>
            <a:r>
              <a:rPr lang="es-CO" dirty="0" smtClean="0"/>
              <a:t> </a:t>
            </a:r>
            <a:r>
              <a:rPr lang="es-CO" dirty="0" smtClean="0">
                <a:solidFill>
                  <a:srgbClr val="FF0000"/>
                </a:solidFill>
              </a:rPr>
              <a:t>Gálatas 2:16</a:t>
            </a:r>
          </a:p>
          <a:p>
            <a:pPr marL="457200" lvl="1" indent="0">
              <a:buNone/>
            </a:pPr>
            <a:r>
              <a:rPr lang="es-CO" dirty="0" smtClean="0"/>
              <a:t>No es Justificado: </a:t>
            </a:r>
            <a:r>
              <a:rPr lang="es-CO" dirty="0"/>
              <a:t>o</a:t>
            </a:r>
            <a:r>
              <a:rPr lang="es-CO" dirty="0" smtClean="0"/>
              <a:t> “reconocido </a:t>
            </a:r>
            <a:r>
              <a:rPr lang="es-CO" dirty="0"/>
              <a:t>como justo</a:t>
            </a:r>
            <a:r>
              <a:rPr lang="es-CO" dirty="0" smtClean="0"/>
              <a:t>”. </a:t>
            </a:r>
            <a:endParaRPr lang="es-CO" dirty="0"/>
          </a:p>
        </p:txBody>
      </p:sp>
    </p:spTree>
    <p:extLst>
      <p:ext uri="{BB962C8B-B14F-4D97-AF65-F5344CB8AC3E}">
        <p14:creationId xmlns:p14="http://schemas.microsoft.com/office/powerpoint/2010/main" val="2915331713"/>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20000"/>
              <a:lumOff val="80000"/>
            </a:schemeClr>
          </a:solidFill>
        </p:spPr>
        <p:txBody>
          <a:bodyPr>
            <a:normAutofit fontScale="92500" lnSpcReduction="10000"/>
          </a:bodyPr>
          <a:lstStyle/>
          <a:p>
            <a:r>
              <a:rPr lang="es-CO" sz="2600" dirty="0" smtClean="0"/>
              <a:t>«por </a:t>
            </a:r>
            <a:r>
              <a:rPr lang="es-CO" sz="2600" dirty="0"/>
              <a:t>las obras de la </a:t>
            </a:r>
            <a:r>
              <a:rPr lang="es-CO" sz="2600" dirty="0" smtClean="0"/>
              <a:t>ley» Pablo </a:t>
            </a:r>
            <a:r>
              <a:rPr lang="es-CO" sz="2600" dirty="0"/>
              <a:t>no se refiere tanto a la observancia ritual de la ley ceremonial únicamente, como al concepto judaico de que un hombre podía salvarse observando </a:t>
            </a:r>
            <a:r>
              <a:rPr lang="es-CO" sz="2600" u="sng" dirty="0" smtClean="0"/>
              <a:t>minuciosamente</a:t>
            </a:r>
            <a:r>
              <a:rPr lang="es-CO" sz="2600" dirty="0" smtClean="0"/>
              <a:t> </a:t>
            </a:r>
            <a:r>
              <a:rPr lang="es-CO" sz="2600" dirty="0"/>
              <a:t>“la ley”, que constaba de preceptos morales, ceremoniales y civiles </a:t>
            </a:r>
            <a:r>
              <a:rPr lang="es-CO" sz="2600" b="1" dirty="0">
                <a:solidFill>
                  <a:srgbClr val="FF0000"/>
                </a:solidFill>
              </a:rPr>
              <a:t>(ver pp. 931-932</a:t>
            </a:r>
            <a:r>
              <a:rPr lang="es-CO" sz="2600" b="1" dirty="0" smtClean="0">
                <a:solidFill>
                  <a:srgbClr val="FF0000"/>
                </a:solidFill>
              </a:rPr>
              <a:t>).</a:t>
            </a:r>
          </a:p>
          <a:p>
            <a:pPr marL="800100" lvl="2" indent="0">
              <a:buNone/>
            </a:pPr>
            <a:endParaRPr lang="es-CO" dirty="0" smtClean="0"/>
          </a:p>
          <a:p>
            <a:pPr marL="800100" lvl="2" indent="0">
              <a:buNone/>
            </a:pPr>
            <a:r>
              <a:rPr lang="es-CO" sz="2600" b="1" dirty="0" smtClean="0"/>
              <a:t>Los </a:t>
            </a:r>
            <a:r>
              <a:rPr lang="es-CO" sz="2600" b="1" dirty="0"/>
              <a:t>errores de los judíos consistían </a:t>
            </a:r>
            <a:r>
              <a:rPr lang="es-CO" sz="2600" b="1" dirty="0" smtClean="0"/>
              <a:t>en tres puntos:</a:t>
            </a:r>
          </a:p>
          <a:p>
            <a:pPr marL="1257300" lvl="2" indent="-457200">
              <a:buAutoNum type="arabicParenBoth"/>
            </a:pPr>
            <a:r>
              <a:rPr lang="es-CO" b="1" dirty="0" smtClean="0">
                <a:solidFill>
                  <a:srgbClr val="FF0000"/>
                </a:solidFill>
              </a:rPr>
              <a:t>considerar </a:t>
            </a:r>
            <a:r>
              <a:rPr lang="es-CO" b="1" dirty="0">
                <a:solidFill>
                  <a:srgbClr val="FF0000"/>
                </a:solidFill>
              </a:rPr>
              <a:t>que la salvación podía alcanzarse mediante esfuerzos individuales, por medio del cumplimiento de los ritos de “la ley” y en </a:t>
            </a:r>
            <a:r>
              <a:rPr lang="es-CO" b="1" dirty="0" smtClean="0">
                <a:solidFill>
                  <a:srgbClr val="FF0000"/>
                </a:solidFill>
              </a:rPr>
              <a:t>virtud de </a:t>
            </a:r>
            <a:r>
              <a:rPr lang="es-CO" b="1" dirty="0">
                <a:solidFill>
                  <a:srgbClr val="FF0000"/>
                </a:solidFill>
              </a:rPr>
              <a:t>una vida meritoria, en la cual un excedente de buenas obras pudiera pagar el precio de las malas obras; </a:t>
            </a:r>
            <a:endParaRPr lang="es-CO" b="1" dirty="0" smtClean="0">
              <a:solidFill>
                <a:srgbClr val="FF0000"/>
              </a:solidFill>
            </a:endParaRPr>
          </a:p>
          <a:p>
            <a:pPr marL="1257300" lvl="2" indent="-457200">
              <a:buAutoNum type="arabicParenBoth"/>
            </a:pPr>
            <a:r>
              <a:rPr lang="es-CO" b="1" dirty="0" smtClean="0">
                <a:solidFill>
                  <a:srgbClr val="FF0000"/>
                </a:solidFill>
              </a:rPr>
              <a:t>añadir </a:t>
            </a:r>
            <a:r>
              <a:rPr lang="es-CO" b="1" dirty="0">
                <a:solidFill>
                  <a:srgbClr val="FF0000"/>
                </a:solidFill>
              </a:rPr>
              <a:t>a la ley que fue dada por Dios una gran cantidad de requisitos humanos comúnmente llamados “tradición” </a:t>
            </a:r>
            <a:r>
              <a:rPr lang="es-CO" b="1" dirty="0" smtClean="0"/>
              <a:t>(ver </a:t>
            </a:r>
            <a:r>
              <a:rPr lang="es-CO" b="1" dirty="0"/>
              <a:t>pp. </a:t>
            </a:r>
            <a:r>
              <a:rPr lang="es-CO" b="1" dirty="0" smtClean="0"/>
              <a:t>97-98), </a:t>
            </a:r>
            <a:r>
              <a:rPr lang="es-CO" dirty="0" smtClean="0"/>
              <a:t>y</a:t>
            </a:r>
          </a:p>
          <a:p>
            <a:pPr marL="1257300" lvl="2" indent="-457200">
              <a:buAutoNum type="arabicParenBoth"/>
            </a:pPr>
            <a:r>
              <a:rPr lang="es-CO" b="1" dirty="0" smtClean="0">
                <a:solidFill>
                  <a:srgbClr val="FF0000"/>
                </a:solidFill>
              </a:rPr>
              <a:t>extender </a:t>
            </a:r>
            <a:r>
              <a:rPr lang="es-CO" b="1" dirty="0">
                <a:solidFill>
                  <a:srgbClr val="FF0000"/>
                </a:solidFill>
              </a:rPr>
              <a:t>o tratar de poner en vigor más allá de la cruz ciertos aspectos de las ordenanzas rituales y ceremoniales de “la ley”, cuando éstas necesariamente habían </a:t>
            </a:r>
            <a:r>
              <a:rPr lang="es-CO" b="1" dirty="0" smtClean="0">
                <a:solidFill>
                  <a:srgbClr val="FF0000"/>
                </a:solidFill>
              </a:rPr>
              <a:t>expirado, en la cruz.  </a:t>
            </a:r>
            <a:endParaRPr lang="es-CO" b="1" dirty="0">
              <a:solidFill>
                <a:srgbClr val="FF0000"/>
              </a:solidFill>
            </a:endParaRPr>
          </a:p>
        </p:txBody>
      </p:sp>
    </p:spTree>
    <p:extLst>
      <p:ext uri="{BB962C8B-B14F-4D97-AF65-F5344CB8AC3E}">
        <p14:creationId xmlns:p14="http://schemas.microsoft.com/office/powerpoint/2010/main" val="424927416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slope"/>
          </a:sp3d>
        </p:spPr>
        <p:txBody>
          <a:bodyPr>
            <a:noAutofit/>
          </a:bodyPr>
          <a:lstStyle/>
          <a:p>
            <a:r>
              <a:rPr lang="es-CO" sz="2800" b="1" dirty="0" smtClean="0"/>
              <a:t>Para ir a Jesús, no se necesita haber obedecido la ley,</a:t>
            </a:r>
            <a:br>
              <a:rPr lang="es-CO" sz="2800" b="1" dirty="0" smtClean="0"/>
            </a:br>
            <a:r>
              <a:rPr lang="es-CO" sz="2800" b="1" dirty="0" smtClean="0"/>
              <a:t>«sino tener fe en Jesucristo»</a:t>
            </a:r>
            <a:endParaRPr lang="es-CO" sz="2800" b="1" dirty="0"/>
          </a:p>
        </p:txBody>
      </p:sp>
      <p:sp>
        <p:nvSpPr>
          <p:cNvPr id="3" name="2 Marcador de contenido"/>
          <p:cNvSpPr>
            <a:spLocks noGrp="1"/>
          </p:cNvSpPr>
          <p:nvPr>
            <p:ph idx="1"/>
          </p:nvPr>
        </p:nvSpPr>
        <p:spPr>
          <a:xfrm>
            <a:off x="457200" y="1916831"/>
            <a:ext cx="5842992" cy="2160241"/>
          </a:xfrm>
        </p:spPr>
        <p:txBody>
          <a:bodyPr>
            <a:normAutofit lnSpcReduction="10000"/>
          </a:bodyPr>
          <a:lstStyle/>
          <a:p>
            <a:pPr marL="400050" lvl="1" indent="0">
              <a:buNone/>
            </a:pPr>
            <a:r>
              <a:rPr lang="es-CO" dirty="0" smtClean="0"/>
              <a:t>Porque </a:t>
            </a:r>
            <a:r>
              <a:rPr lang="es-CO" dirty="0"/>
              <a:t>de tal manera amó Dios al mundo, que ha dado a su Hijo </a:t>
            </a:r>
            <a:r>
              <a:rPr lang="es-CO" dirty="0" smtClean="0"/>
              <a:t>unigénito</a:t>
            </a:r>
            <a:r>
              <a:rPr lang="es-CO" dirty="0"/>
              <a:t>, para que todo aquel que en él cree, no se pierda, mas tenga vida eterna. </a:t>
            </a:r>
            <a:r>
              <a:rPr lang="es-CO" dirty="0">
                <a:solidFill>
                  <a:srgbClr val="FF0000"/>
                </a:solidFill>
              </a:rPr>
              <a:t>Juan </a:t>
            </a:r>
            <a:r>
              <a:rPr lang="es-CO" dirty="0" smtClean="0">
                <a:solidFill>
                  <a:srgbClr val="FF0000"/>
                </a:solidFill>
              </a:rPr>
              <a:t>3:16.</a:t>
            </a:r>
            <a:endParaRPr lang="es-CO"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628800"/>
            <a:ext cx="1919089"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725144"/>
            <a:ext cx="6984776" cy="1569660"/>
          </a:xfrm>
          <a:prstGeom prst="rect">
            <a:avLst/>
          </a:prstGeom>
          <a:solidFill>
            <a:schemeClr val="accent4">
              <a:lumMod val="40000"/>
              <a:lumOff val="60000"/>
            </a:schemeClr>
          </a:solidFill>
          <a:scene3d>
            <a:camera prst="orthographicFront"/>
            <a:lightRig rig="threePt" dir="t"/>
          </a:scene3d>
          <a:sp3d>
            <a:bevelT prst="slope"/>
          </a:sp3d>
        </p:spPr>
        <p:txBody>
          <a:bodyPr wrap="square">
            <a:spAutoFit/>
          </a:bodyPr>
          <a:lstStyle/>
          <a:p>
            <a:r>
              <a:rPr lang="es-CO" sz="2400" dirty="0"/>
              <a:t>(Existen más de 160 versículos en el Nuevo Testamento que declaran que la única condición para recibir la vida eterna es por la fe en Jesucristo. Entre ellos son </a:t>
            </a:r>
            <a:r>
              <a:rPr lang="es-CO" sz="2400" b="1" dirty="0">
                <a:solidFill>
                  <a:srgbClr val="FF0000"/>
                </a:solidFill>
              </a:rPr>
              <a:t>Juan 1:7, 12; 3:18; 5:24, </a:t>
            </a:r>
            <a:r>
              <a:rPr lang="es-CO" sz="2400" b="1" dirty="0" smtClean="0">
                <a:solidFill>
                  <a:srgbClr val="FF0000"/>
                </a:solidFill>
              </a:rPr>
              <a:t>6:29; Mat.11:28; Luc.5:32)</a:t>
            </a:r>
            <a:r>
              <a:rPr lang="es-CO" sz="2400" dirty="0" smtClean="0"/>
              <a:t>. </a:t>
            </a:r>
            <a:endParaRPr lang="es-CO" sz="2400" dirty="0"/>
          </a:p>
        </p:txBody>
      </p:sp>
    </p:spTree>
    <p:extLst>
      <p:ext uri="{BB962C8B-B14F-4D97-AF65-F5344CB8AC3E}">
        <p14:creationId xmlns:p14="http://schemas.microsoft.com/office/powerpoint/2010/main" val="2355789631"/>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slope"/>
          </a:sp3d>
        </p:spPr>
        <p:txBody>
          <a:bodyPr>
            <a:normAutofit/>
          </a:bodyPr>
          <a:lstStyle/>
          <a:p>
            <a:r>
              <a:rPr lang="es-CO" sz="5400" b="1" i="1" dirty="0" smtClean="0"/>
              <a:t>¿Qué es fe?</a:t>
            </a:r>
            <a:endParaRPr lang="es-CO" sz="5400" b="1" i="1" dirty="0"/>
          </a:p>
        </p:txBody>
      </p:sp>
      <p:sp>
        <p:nvSpPr>
          <p:cNvPr id="3" name="2 Marcador de contenido"/>
          <p:cNvSpPr>
            <a:spLocks noGrp="1"/>
          </p:cNvSpPr>
          <p:nvPr>
            <p:ph idx="1"/>
          </p:nvPr>
        </p:nvSpPr>
        <p:spPr>
          <a:xfrm>
            <a:off x="467544" y="1844824"/>
            <a:ext cx="5626968" cy="2188840"/>
          </a:xfrm>
        </p:spPr>
        <p:txBody>
          <a:bodyPr>
            <a:normAutofit fontScale="92500" lnSpcReduction="10000"/>
          </a:bodyPr>
          <a:lstStyle/>
          <a:p>
            <a:pPr marL="0" indent="0">
              <a:buNone/>
            </a:pPr>
            <a:r>
              <a:rPr lang="es-CO" dirty="0"/>
              <a:t>FE (CONFIANZA) ES LA MANO POR LA CUAL ALCANZAMOS Y ACEPTAMOS LA VIDA ETERNA OFRECIDA GRATUITAMENTE EN JESUCRISTO. </a:t>
            </a:r>
          </a:p>
        </p:txBody>
      </p:sp>
      <p:pic>
        <p:nvPicPr>
          <p:cNvPr id="1026" name="Picture 2" descr="http://www.creationism.org/gospel/espanol/pg13aChristDeathOurGa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556792"/>
            <a:ext cx="2609850" cy="266429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4437112"/>
            <a:ext cx="7416824" cy="1815882"/>
          </a:xfrm>
          <a:prstGeom prst="rect">
            <a:avLst/>
          </a:prstGeom>
          <a:solidFill>
            <a:schemeClr val="accent4">
              <a:lumMod val="40000"/>
              <a:lumOff val="60000"/>
            </a:schemeClr>
          </a:solidFill>
          <a:scene3d>
            <a:camera prst="orthographicFront"/>
            <a:lightRig rig="threePt" dir="t"/>
          </a:scene3d>
          <a:sp3d>
            <a:bevelT prst="slope"/>
          </a:sp3d>
        </p:spPr>
        <p:txBody>
          <a:bodyPr wrap="square">
            <a:spAutoFit/>
          </a:bodyPr>
          <a:lstStyle/>
          <a:p>
            <a:r>
              <a:rPr lang="es-CO" sz="2800" dirty="0"/>
              <a:t>Pues ya que en la sabiduría de Dios, el mundo no conoció a Dios mediante la </a:t>
            </a:r>
            <a:r>
              <a:rPr lang="es-CO" sz="2800" dirty="0" smtClean="0"/>
              <a:t>sabiduría, </a:t>
            </a:r>
            <a:r>
              <a:rPr lang="es-CO" sz="2800" dirty="0"/>
              <a:t>agradó a Dios salvar a los creyentes por la locura de la predicación. </a:t>
            </a:r>
            <a:r>
              <a:rPr lang="es-CO" sz="2800" dirty="0">
                <a:solidFill>
                  <a:srgbClr val="FF0000"/>
                </a:solidFill>
              </a:rPr>
              <a:t>1 Corintios 1 :21 </a:t>
            </a:r>
          </a:p>
        </p:txBody>
      </p:sp>
    </p:spTree>
    <p:extLst>
      <p:ext uri="{BB962C8B-B14F-4D97-AF65-F5344CB8AC3E}">
        <p14:creationId xmlns:p14="http://schemas.microsoft.com/office/powerpoint/2010/main" val="2855523437"/>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slope"/>
          </a:sp3d>
        </p:spPr>
        <p:txBody>
          <a:bodyPr/>
          <a:lstStyle/>
          <a:p>
            <a:r>
              <a:rPr lang="es-CO" b="1" i="1" dirty="0"/>
              <a:t>GRACIA: UN REGALO GRATUITO</a:t>
            </a:r>
            <a:endParaRPr lang="es-CO" dirty="0"/>
          </a:p>
        </p:txBody>
      </p:sp>
      <p:sp>
        <p:nvSpPr>
          <p:cNvPr id="3" name="2 Marcador de contenido"/>
          <p:cNvSpPr>
            <a:spLocks noGrp="1"/>
          </p:cNvSpPr>
          <p:nvPr>
            <p:ph idx="1"/>
          </p:nvPr>
        </p:nvSpPr>
        <p:spPr>
          <a:xfrm>
            <a:off x="457200" y="1600201"/>
            <a:ext cx="5266928" cy="2764903"/>
          </a:xfrm>
        </p:spPr>
        <p:txBody>
          <a:bodyPr>
            <a:normAutofit/>
          </a:bodyPr>
          <a:lstStyle/>
          <a:p>
            <a:pPr marL="0" indent="0">
              <a:buNone/>
            </a:pPr>
            <a:r>
              <a:rPr lang="es-CO" sz="2800" dirty="0">
                <a:solidFill>
                  <a:schemeClr val="bg1"/>
                </a:solidFill>
              </a:rPr>
              <a:t>La palabra "gracia" quiere decir algo dado gratuitamente. . . sin precio u obligación. Por ejemplo, si su amigo le ofrece un regalo y usted procura pagárselo, ¿sería un regalo? ¡Por supuesto que no! </a:t>
            </a:r>
            <a:endParaRPr lang="es-CO" sz="2800" dirty="0">
              <a:solidFill>
                <a:schemeClr val="bg1"/>
              </a:solidFill>
              <a:effectLst/>
            </a:endParaRPr>
          </a:p>
        </p:txBody>
      </p:sp>
      <p:pic>
        <p:nvPicPr>
          <p:cNvPr id="2050" name="Picture 2" descr="http://www.creationism.org/gospel/espanol/pg14aSalvationFreeGif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420888"/>
            <a:ext cx="3067050" cy="208823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5868144" y="1629447"/>
            <a:ext cx="3067050" cy="707886"/>
          </a:xfrm>
          <a:prstGeom prst="rect">
            <a:avLst/>
          </a:prstGeom>
          <a:solidFill>
            <a:schemeClr val="accent3">
              <a:lumMod val="40000"/>
              <a:lumOff val="60000"/>
            </a:schemeClr>
          </a:solidFill>
        </p:spPr>
        <p:txBody>
          <a:bodyPr wrap="square">
            <a:spAutoFit/>
          </a:bodyPr>
          <a:lstStyle/>
          <a:p>
            <a:r>
              <a:rPr lang="es-CO" sz="2000" b="1" dirty="0"/>
              <a:t>Ella tiene dinero para pagar </a:t>
            </a:r>
            <a:r>
              <a:rPr lang="es-CO" sz="2000" b="1" dirty="0" smtClean="0"/>
              <a:t>el regalo.</a:t>
            </a:r>
            <a:endParaRPr lang="es-CO" sz="2000" b="1" dirty="0"/>
          </a:p>
        </p:txBody>
      </p:sp>
      <p:sp>
        <p:nvSpPr>
          <p:cNvPr id="5" name="4 Rectángulo"/>
          <p:cNvSpPr/>
          <p:nvPr/>
        </p:nvSpPr>
        <p:spPr>
          <a:xfrm>
            <a:off x="323528" y="4797152"/>
            <a:ext cx="8611666" cy="1938992"/>
          </a:xfrm>
          <a:prstGeom prst="rect">
            <a:avLst/>
          </a:prstGeom>
          <a:solidFill>
            <a:schemeClr val="accent4">
              <a:lumMod val="40000"/>
              <a:lumOff val="60000"/>
            </a:schemeClr>
          </a:solidFill>
          <a:scene3d>
            <a:camera prst="orthographicFront"/>
            <a:lightRig rig="threePt" dir="t"/>
          </a:scene3d>
          <a:sp3d>
            <a:bevelT prst="slope"/>
          </a:sp3d>
        </p:spPr>
        <p:txBody>
          <a:bodyPr wrap="square">
            <a:spAutoFit/>
          </a:bodyPr>
          <a:lstStyle/>
          <a:p>
            <a:r>
              <a:rPr lang="es-CO" sz="2400" dirty="0"/>
              <a:t>Al momento en que él recibe su dinero</a:t>
            </a:r>
            <a:r>
              <a:rPr lang="es-CO" sz="2400" dirty="0" smtClean="0"/>
              <a:t>, llega </a:t>
            </a:r>
            <a:r>
              <a:rPr lang="es-CO" sz="2400" dirty="0"/>
              <a:t>a ser una deuda que le debe. Tal vez su amigo se ofenda, le quite el regalo y le diga: "No estoy dándote esto por obligación. Es un regalo. ¿Aceptas mi regalo o no? </a:t>
            </a:r>
            <a:r>
              <a:rPr lang="es-CO" sz="2400" b="1" dirty="0" smtClean="0">
                <a:solidFill>
                  <a:srgbClr val="FF0000"/>
                </a:solidFill>
              </a:rPr>
              <a:t>un regalo: al momento que uno ofrece algo a cambio por el, ya no es mas regalo. llega a ser deuda. </a:t>
            </a:r>
            <a:endParaRPr lang="es-CO" sz="2400" b="1" dirty="0">
              <a:solidFill>
                <a:srgbClr val="FF0000"/>
              </a:solidFill>
            </a:endParaRPr>
          </a:p>
        </p:txBody>
      </p:sp>
    </p:spTree>
    <p:extLst>
      <p:ext uri="{BB962C8B-B14F-4D97-AF65-F5344CB8AC3E}">
        <p14:creationId xmlns:p14="http://schemas.microsoft.com/office/powerpoint/2010/main" val="548956667"/>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5"/>
            <a:ext cx="8136904" cy="1152127"/>
          </a:xfrm>
        </p:spPr>
        <p:txBody>
          <a:bodyPr>
            <a:normAutofit/>
          </a:bodyPr>
          <a:lstStyle/>
          <a:p>
            <a:pPr marL="0" indent="0">
              <a:buNone/>
            </a:pPr>
            <a:r>
              <a:rPr lang="es-CO" b="1" dirty="0" smtClean="0"/>
              <a:t>«Pero </a:t>
            </a:r>
            <a:r>
              <a:rPr lang="es-CO" b="1" dirty="0"/>
              <a:t>al que obra, no se le cuenta el salario como gracia, sino como </a:t>
            </a:r>
            <a:r>
              <a:rPr lang="es-CO" b="1" dirty="0" smtClean="0"/>
              <a:t>deuda». </a:t>
            </a:r>
            <a:r>
              <a:rPr lang="es-CO" b="1" dirty="0">
                <a:solidFill>
                  <a:srgbClr val="FF0000"/>
                </a:solidFill>
              </a:rPr>
              <a:t>Romanos 4:4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554" y="2424683"/>
            <a:ext cx="2436862" cy="194042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2130685"/>
            <a:ext cx="5472608" cy="1815882"/>
          </a:xfrm>
          <a:prstGeom prst="rect">
            <a:avLst/>
          </a:prstGeom>
        </p:spPr>
        <p:txBody>
          <a:bodyPr wrap="square">
            <a:spAutoFit/>
          </a:bodyPr>
          <a:lstStyle/>
          <a:p>
            <a:r>
              <a:rPr lang="es-CO" sz="2800" dirty="0"/>
              <a:t>Solamente cuando usted regresa el dinero a su bolsa y extiende su mano vacía, él renueva su oferta ofreciéndole el regalo. </a:t>
            </a:r>
          </a:p>
        </p:txBody>
      </p:sp>
      <p:sp>
        <p:nvSpPr>
          <p:cNvPr id="5" name="4 Rectángulo"/>
          <p:cNvSpPr/>
          <p:nvPr/>
        </p:nvSpPr>
        <p:spPr>
          <a:xfrm>
            <a:off x="395536" y="4367863"/>
            <a:ext cx="8352928" cy="2308324"/>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a:t>Lo mismo es con la oferta de Dios de la vida eterna. </a:t>
            </a:r>
            <a:r>
              <a:rPr lang="es-CO" sz="2400" u="sng" dirty="0"/>
              <a:t>La gente procura comprarla obedeciendo los diez mandamientos</a:t>
            </a:r>
            <a:r>
              <a:rPr lang="es-CO" sz="2400" dirty="0"/>
              <a:t>, </a:t>
            </a:r>
            <a:r>
              <a:rPr lang="es-CO" sz="2400" u="sng" dirty="0"/>
              <a:t>viviendo bien, asistiendo a una iglesia o haciendo alguna obra religiosa</a:t>
            </a:r>
            <a:r>
              <a:rPr lang="es-CO" sz="2400" dirty="0"/>
              <a:t>. Pero, ¡Dios no se hace a sí mismo deudor a ninguna persona! El no "debe" la vida eterna a nadie. La ofrece solamente como un regalo. </a:t>
            </a:r>
          </a:p>
        </p:txBody>
      </p:sp>
      <p:sp>
        <p:nvSpPr>
          <p:cNvPr id="8" name="7 Rectángulo"/>
          <p:cNvSpPr/>
          <p:nvPr/>
        </p:nvSpPr>
        <p:spPr>
          <a:xfrm>
            <a:off x="5879554" y="1778352"/>
            <a:ext cx="2436862" cy="707886"/>
          </a:xfrm>
          <a:prstGeom prst="rect">
            <a:avLst/>
          </a:prstGeom>
          <a:solidFill>
            <a:schemeClr val="accent2">
              <a:lumMod val="40000"/>
              <a:lumOff val="60000"/>
            </a:schemeClr>
          </a:solidFill>
        </p:spPr>
        <p:txBody>
          <a:bodyPr wrap="square">
            <a:spAutoFit/>
          </a:bodyPr>
          <a:lstStyle/>
          <a:p>
            <a:pPr algn="ctr"/>
            <a:r>
              <a:rPr lang="es-CO" sz="2000" b="1" dirty="0"/>
              <a:t>No hay forma de </a:t>
            </a:r>
            <a:r>
              <a:rPr lang="es-CO" sz="2000" b="1" dirty="0" smtClean="0"/>
              <a:t>pagarlo</a:t>
            </a:r>
            <a:endParaRPr lang="es-CO" sz="2000" b="1" dirty="0"/>
          </a:p>
        </p:txBody>
      </p:sp>
    </p:spTree>
    <p:extLst>
      <p:ext uri="{BB962C8B-B14F-4D97-AF65-F5344CB8AC3E}">
        <p14:creationId xmlns:p14="http://schemas.microsoft.com/office/powerpoint/2010/main" val="365939603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prst="convex"/>
          </a:sp3d>
        </p:spPr>
        <p:txBody>
          <a:bodyPr/>
          <a:lstStyle/>
          <a:p>
            <a:r>
              <a:rPr lang="es-CO" dirty="0"/>
              <a:t>GRACIA: TIENE QUE SER GRATUITA</a:t>
            </a:r>
          </a:p>
        </p:txBody>
      </p:sp>
      <p:sp>
        <p:nvSpPr>
          <p:cNvPr id="3" name="2 Marcador de contenido"/>
          <p:cNvSpPr>
            <a:spLocks noGrp="1"/>
          </p:cNvSpPr>
          <p:nvPr>
            <p:ph idx="1"/>
          </p:nvPr>
        </p:nvSpPr>
        <p:spPr>
          <a:xfrm>
            <a:off x="457200" y="1600201"/>
            <a:ext cx="5266928" cy="2188840"/>
          </a:xfrm>
        </p:spPr>
        <p:txBody>
          <a:bodyPr>
            <a:normAutofit fontScale="77500" lnSpcReduction="20000"/>
          </a:bodyPr>
          <a:lstStyle/>
          <a:p>
            <a:pPr lvl="1"/>
            <a:r>
              <a:rPr lang="es-CO" dirty="0"/>
              <a:t>C</a:t>
            </a:r>
            <a:r>
              <a:rPr lang="es-CO" dirty="0" smtClean="0"/>
              <a:t>uando </a:t>
            </a:r>
            <a:r>
              <a:rPr lang="es-CO" dirty="0"/>
              <a:t>el hombre procura ganar la vida eterna por sus obras, no está a</a:t>
            </a:r>
            <a:r>
              <a:rPr lang="es-CO" dirty="0" smtClean="0"/>
              <a:t>ceptando </a:t>
            </a:r>
            <a:r>
              <a:rPr lang="es-CO" dirty="0"/>
              <a:t>la oferta de Dios como un regalo gratuito, esto es por "gracia." </a:t>
            </a:r>
          </a:p>
          <a:p>
            <a:pPr lvl="1"/>
            <a:r>
              <a:rPr lang="es-CO" b="1" dirty="0"/>
              <a:t>. . . y si por obras, ya no es gracia.</a:t>
            </a:r>
            <a:r>
              <a:rPr lang="es-CO" dirty="0"/>
              <a:t> </a:t>
            </a:r>
            <a:r>
              <a:rPr lang="es-CO" dirty="0">
                <a:solidFill>
                  <a:srgbClr val="FF0000"/>
                </a:solidFill>
              </a:rPr>
              <a:t>Romanos </a:t>
            </a:r>
            <a:r>
              <a:rPr lang="es-CO" dirty="0" smtClean="0">
                <a:solidFill>
                  <a:srgbClr val="FF0000"/>
                </a:solidFill>
              </a:rPr>
              <a:t>11:6, up. </a:t>
            </a:r>
            <a:endParaRPr lang="es-CO" dirty="0">
              <a:solidFill>
                <a:srgbClr val="FF0000"/>
              </a:solidFill>
            </a:endParaRPr>
          </a:p>
        </p:txBody>
      </p:sp>
      <p:pic>
        <p:nvPicPr>
          <p:cNvPr id="3074" name="Picture 2" descr="http://www.creationism.org/gospel/espanol/pg15aGraceFreeGif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628801"/>
            <a:ext cx="3028950" cy="230425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4149634"/>
            <a:ext cx="9144000"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Pero, ¡es solamente por su "gracia " que Dios nos salva! </a:t>
            </a:r>
            <a:r>
              <a:rPr lang="es-CO" sz="2400" dirty="0" smtClean="0"/>
              <a:t> «Porque </a:t>
            </a:r>
            <a:r>
              <a:rPr lang="es-CO" sz="2400" dirty="0"/>
              <a:t>por gracia sois salvos por medio de la fe; y esto no de vosotros, pues es don de Dios; no por obras, para que nadie se </a:t>
            </a:r>
            <a:r>
              <a:rPr lang="es-CO" sz="2400" dirty="0" smtClean="0"/>
              <a:t>gloríe». </a:t>
            </a:r>
            <a:r>
              <a:rPr lang="es-CO" sz="2400" b="1" dirty="0" smtClean="0">
                <a:solidFill>
                  <a:srgbClr val="FF0000"/>
                </a:solidFill>
              </a:rPr>
              <a:t>Efesios </a:t>
            </a:r>
            <a:r>
              <a:rPr lang="es-CO" sz="2400" b="1" dirty="0">
                <a:solidFill>
                  <a:srgbClr val="FF0000"/>
                </a:solidFill>
              </a:rPr>
              <a:t>2:8-9</a:t>
            </a:r>
          </a:p>
          <a:p>
            <a:r>
              <a:rPr lang="es-CO" sz="2400" dirty="0"/>
              <a:t>Dios no ofrece la dádiva de vida eterna al que procura ganarla por medio de sus obras. Guardar los diez mandamientos para salvarse es caer de la gracia. </a:t>
            </a:r>
            <a:r>
              <a:rPr lang="es-CO" sz="2400" dirty="0" smtClean="0"/>
              <a:t>De </a:t>
            </a:r>
            <a:r>
              <a:rPr lang="es-CO" sz="2400" dirty="0"/>
              <a:t>Cristo os desligasteis, los que por la ley os justificáis; de la gracia habéis caído</a:t>
            </a:r>
            <a:r>
              <a:rPr lang="es-CO" sz="2400" dirty="0" smtClean="0"/>
              <a:t>.</a:t>
            </a:r>
            <a:endParaRPr lang="es-CO" sz="2400" dirty="0"/>
          </a:p>
        </p:txBody>
      </p:sp>
    </p:spTree>
    <p:extLst>
      <p:ext uri="{BB962C8B-B14F-4D97-AF65-F5344CB8AC3E}">
        <p14:creationId xmlns:p14="http://schemas.microsoft.com/office/powerpoint/2010/main" val="13056288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prst="slope"/>
          </a:sp3d>
        </p:spPr>
        <p:txBody>
          <a:bodyPr>
            <a:noAutofit/>
          </a:bodyPr>
          <a:lstStyle/>
          <a:p>
            <a:r>
              <a:rPr lang="es-CO" sz="2800" b="1" dirty="0"/>
              <a:t>DIOS OFRECE LA VIDA ETERNA COMO UN REGALO </a:t>
            </a:r>
            <a:br>
              <a:rPr lang="es-CO" sz="2800" b="1" dirty="0"/>
            </a:br>
            <a:r>
              <a:rPr lang="es-CO" sz="2800" b="1" dirty="0"/>
              <a:t>GRATUITO. LO ACEPTAMOS ASI O NO LO RECIBIMOS</a:t>
            </a:r>
            <a:r>
              <a:rPr lang="es-CO" sz="2800" b="1" dirty="0" smtClean="0"/>
              <a:t>.</a:t>
            </a:r>
            <a:endParaRPr lang="es-CO" sz="2800" b="1" dirty="0"/>
          </a:p>
        </p:txBody>
      </p:sp>
      <p:sp>
        <p:nvSpPr>
          <p:cNvPr id="3" name="2 Marcador de contenido"/>
          <p:cNvSpPr>
            <a:spLocks noGrp="1"/>
          </p:cNvSpPr>
          <p:nvPr>
            <p:ph idx="1"/>
          </p:nvPr>
        </p:nvSpPr>
        <p:spPr>
          <a:solidFill>
            <a:schemeClr val="tx1"/>
          </a:solidFill>
        </p:spPr>
        <p:txBody>
          <a:bodyPr>
            <a:normAutofit/>
          </a:bodyPr>
          <a:lstStyle/>
          <a:p>
            <a:pPr marL="0" indent="0">
              <a:buNone/>
            </a:pPr>
            <a:endParaRPr lang="es-CO" b="1" dirty="0" smtClean="0">
              <a:solidFill>
                <a:srgbClr val="FFFF00"/>
              </a:solidFill>
            </a:endParaRPr>
          </a:p>
          <a:p>
            <a:pPr marL="0" indent="0" algn="ctr">
              <a:buNone/>
            </a:pPr>
            <a:r>
              <a:rPr lang="es-CO" b="1" dirty="0" smtClean="0">
                <a:solidFill>
                  <a:srgbClr val="FFFF00"/>
                </a:solidFill>
              </a:rPr>
              <a:t>Por </a:t>
            </a:r>
            <a:r>
              <a:rPr lang="es-CO" b="1" dirty="0">
                <a:solidFill>
                  <a:srgbClr val="FFFF00"/>
                </a:solidFill>
              </a:rPr>
              <a:t>lo tanto, procurar ganar la vida eterna a través de las obras es rechazar la única manera en cómo Dios ofrece la vida eterna, esto es, por su gracia. </a:t>
            </a:r>
            <a:endParaRPr lang="es-CO" b="1" dirty="0" smtClean="0">
              <a:solidFill>
                <a:srgbClr val="FFFF00"/>
              </a:solidFill>
            </a:endParaRPr>
          </a:p>
          <a:p>
            <a:pPr marL="0" indent="0" algn="ctr">
              <a:buNone/>
            </a:pPr>
            <a:r>
              <a:rPr lang="es-CO" b="1" dirty="0" smtClean="0">
                <a:solidFill>
                  <a:srgbClr val="FFFF00"/>
                </a:solidFill>
              </a:rPr>
              <a:t>Y </a:t>
            </a:r>
            <a:r>
              <a:rPr lang="es-CO" b="1" dirty="0">
                <a:solidFill>
                  <a:srgbClr val="FFFF00"/>
                </a:solidFill>
              </a:rPr>
              <a:t>cuando uno la rechaza, está escogiendo sufrir la condenación eterna. </a:t>
            </a:r>
          </a:p>
          <a:p>
            <a:endParaRPr lang="es-CO" dirty="0"/>
          </a:p>
        </p:txBody>
      </p:sp>
    </p:spTree>
    <p:extLst>
      <p:ext uri="{BB962C8B-B14F-4D97-AF65-F5344CB8AC3E}">
        <p14:creationId xmlns:p14="http://schemas.microsoft.com/office/powerpoint/2010/main" val="1515275633"/>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prst="slope"/>
          </a:sp3d>
        </p:spPr>
        <p:txBody>
          <a:bodyPr/>
          <a:lstStyle/>
          <a:p>
            <a:r>
              <a:rPr lang="es-CO" b="1" dirty="0"/>
              <a:t>ARREPENTIMIENTO</a:t>
            </a:r>
          </a:p>
        </p:txBody>
      </p:sp>
      <p:sp>
        <p:nvSpPr>
          <p:cNvPr id="3" name="2 Marcador de contenido"/>
          <p:cNvSpPr>
            <a:spLocks noGrp="1"/>
          </p:cNvSpPr>
          <p:nvPr>
            <p:ph idx="1"/>
          </p:nvPr>
        </p:nvSpPr>
        <p:spPr>
          <a:xfrm>
            <a:off x="457200" y="1600200"/>
            <a:ext cx="8229600" cy="4925144"/>
          </a:xfrm>
          <a:solidFill>
            <a:schemeClr val="accent2">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b="1" dirty="0" smtClean="0"/>
              <a:t>PROBABLEMENTE </a:t>
            </a:r>
            <a:r>
              <a:rPr lang="es-CO" b="1" dirty="0"/>
              <a:t>EL "ARREPENTIMIENTO" ES LA PALABRA MÁS MAL ENTENDIDA EN EL LENGUAJE.</a:t>
            </a:r>
            <a:r>
              <a:rPr lang="es-CO" dirty="0"/>
              <a:t> </a:t>
            </a:r>
            <a:br>
              <a:rPr lang="es-CO" dirty="0"/>
            </a:br>
            <a:endParaRPr lang="es-CO" dirty="0"/>
          </a:p>
          <a:p>
            <a:r>
              <a:rPr lang="es-CO" b="1" dirty="0"/>
              <a:t>LO QUE EL ARREPENTIMIENTO SALVADOR NO ES:</a:t>
            </a:r>
            <a:r>
              <a:rPr lang="es-CO" dirty="0"/>
              <a:t> </a:t>
            </a:r>
          </a:p>
          <a:p>
            <a:pPr lvl="1"/>
            <a:r>
              <a:rPr lang="es-CO" dirty="0"/>
              <a:t>1. </a:t>
            </a:r>
            <a:r>
              <a:rPr lang="es-CO" b="1" dirty="0">
                <a:solidFill>
                  <a:srgbClr val="FF0000"/>
                </a:solidFill>
              </a:rPr>
              <a:t>No es sentir lástima por sus pecados. </a:t>
            </a:r>
          </a:p>
          <a:p>
            <a:pPr lvl="1"/>
            <a:r>
              <a:rPr lang="es-CO" dirty="0"/>
              <a:t>2. </a:t>
            </a:r>
            <a:r>
              <a:rPr lang="es-CO" b="1" dirty="0">
                <a:solidFill>
                  <a:srgbClr val="FF0000"/>
                </a:solidFill>
              </a:rPr>
              <a:t>No es dejar los pecados o reformar la vida</a:t>
            </a:r>
            <a:r>
              <a:rPr lang="es-CO" dirty="0"/>
              <a:t>. </a:t>
            </a:r>
          </a:p>
          <a:p>
            <a:pPr lvl="1"/>
            <a:r>
              <a:rPr lang="es-CO" dirty="0"/>
              <a:t>3. </a:t>
            </a:r>
            <a:r>
              <a:rPr lang="es-CO" b="1" dirty="0">
                <a:solidFill>
                  <a:srgbClr val="FF0000"/>
                </a:solidFill>
              </a:rPr>
              <a:t>No es una disposición de entrega a Dios para que él dirija sus pasos. </a:t>
            </a:r>
          </a:p>
          <a:p>
            <a:r>
              <a:rPr lang="es-CO" dirty="0"/>
              <a:t>El arrepentimiento salvador no tiene absolutamente nada que ver con un remordimiento por los pecados ni una determinación a dejarlos. Dios está dispuesto a salvar a la persona tal y como está. La Biblia dice: </a:t>
            </a:r>
          </a:p>
          <a:p>
            <a:r>
              <a:rPr lang="es-CO" b="1" dirty="0"/>
              <a:t>...siendo aun pecadores, Cristo murió por </a:t>
            </a:r>
            <a:r>
              <a:rPr lang="es-CO" b="1" dirty="0" smtClean="0"/>
              <a:t>nosotros </a:t>
            </a:r>
            <a:r>
              <a:rPr lang="es-CO" b="1" dirty="0" smtClean="0">
                <a:solidFill>
                  <a:srgbClr val="FF0000"/>
                </a:solidFill>
              </a:rPr>
              <a:t>(Romanos 5:8).</a:t>
            </a:r>
            <a:r>
              <a:rPr lang="es-CO" dirty="0" smtClean="0">
                <a:solidFill>
                  <a:srgbClr val="FF0000"/>
                </a:solidFill>
              </a:rPr>
              <a:t> </a:t>
            </a:r>
            <a:endParaRPr lang="es-CO" dirty="0">
              <a:solidFill>
                <a:srgbClr val="FF0000"/>
              </a:solidFill>
            </a:endParaRPr>
          </a:p>
          <a:p>
            <a:endParaRPr lang="es-CO" dirty="0"/>
          </a:p>
        </p:txBody>
      </p:sp>
    </p:spTree>
    <p:extLst>
      <p:ext uri="{BB962C8B-B14F-4D97-AF65-F5344CB8AC3E}">
        <p14:creationId xmlns:p14="http://schemas.microsoft.com/office/powerpoint/2010/main" val="8447066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anim calcmode="lin" valueType="num">
                                      <p:cBhvr>
                                        <p:cTn id="2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5" end="5"/>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anim calcmode="lin" valueType="num">
                                      <p:cBhvr>
                                        <p:cTn id="3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4"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584176"/>
          </a:xfrm>
        </p:spPr>
        <p:txBody>
          <a:bodyPr>
            <a:normAutofit fontScale="85000" lnSpcReduction="10000"/>
          </a:bodyPr>
          <a:lstStyle/>
          <a:p>
            <a:pPr marL="0" indent="0" algn="ctr">
              <a:buNone/>
            </a:pPr>
            <a:r>
              <a:rPr lang="es-CO" sz="3600" b="1" dirty="0"/>
              <a:t>El arrepentimiento salvador es no confiar en ganar</a:t>
            </a:r>
            <a:r>
              <a:rPr lang="es-CO" sz="3600" dirty="0"/>
              <a:t> </a:t>
            </a:r>
            <a:r>
              <a:rPr lang="es-CO" sz="3600" b="1" dirty="0" smtClean="0"/>
              <a:t>la </a:t>
            </a:r>
            <a:r>
              <a:rPr lang="es-CO" sz="3600" b="1" dirty="0"/>
              <a:t>vida eterna a través de la religión, ritos</a:t>
            </a:r>
            <a:r>
              <a:rPr lang="es-CO" sz="3600" dirty="0"/>
              <a:t> </a:t>
            </a:r>
            <a:r>
              <a:rPr lang="es-CO" sz="3600" b="1" dirty="0" smtClean="0"/>
              <a:t>religiosos </a:t>
            </a:r>
            <a:r>
              <a:rPr lang="es-CO" sz="3600" b="1" dirty="0"/>
              <a:t>o por obediencia a las leyes de Dios</a:t>
            </a:r>
            <a:r>
              <a:rPr lang="es-CO" sz="3600" b="1" dirty="0" smtClean="0"/>
              <a:t>.</a:t>
            </a:r>
            <a:endParaRPr lang="es-CO" sz="3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274838"/>
            <a:ext cx="3384376" cy="2092035"/>
          </a:xfrm>
          <a:prstGeom prst="rect">
            <a:avLst/>
          </a:prstGeom>
          <a:noFill/>
          <a:ln>
            <a:noFill/>
          </a:ln>
          <a:effectLst/>
          <a:scene3d>
            <a:camera prst="orthographicFront"/>
            <a:lightRig rig="threePt" dir="t"/>
          </a:scene3d>
          <a:sp3d>
            <a:bevelT prst="slop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2274838"/>
            <a:ext cx="4392488" cy="4154984"/>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"Arrepentir" viene de la palabra griega que significa "cambiar de pensamiento." A los que creen que la vida eterna se gana por las buenas obras, la Biblia les dice que cambien de pensamiento, es decir que se "arrepientan." Que dejen de confiar en sus obras, y que lleguen a Dios a través de la gracia por la fe solamente en Cristo Jesús. </a:t>
            </a:r>
          </a:p>
        </p:txBody>
      </p:sp>
      <p:sp>
        <p:nvSpPr>
          <p:cNvPr id="5" name="4 Rectángulo"/>
          <p:cNvSpPr/>
          <p:nvPr/>
        </p:nvSpPr>
        <p:spPr>
          <a:xfrm>
            <a:off x="5364088" y="4509120"/>
            <a:ext cx="3384377" cy="1938992"/>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4000" dirty="0" smtClean="0"/>
              <a:t>nadie </a:t>
            </a:r>
            <a:r>
              <a:rPr lang="es-CO" sz="4000" dirty="0"/>
              <a:t>viene al Padre, </a:t>
            </a:r>
            <a:r>
              <a:rPr lang="es-CO" sz="4000" dirty="0" smtClean="0"/>
              <a:t>sino </a:t>
            </a:r>
            <a:r>
              <a:rPr lang="es-CO" sz="4000" dirty="0"/>
              <a:t>por mí. </a:t>
            </a:r>
            <a:r>
              <a:rPr lang="es-CO" sz="4000" b="1" dirty="0" smtClean="0">
                <a:solidFill>
                  <a:srgbClr val="FF0000"/>
                </a:solidFill>
              </a:rPr>
              <a:t>Juan 14:6.</a:t>
            </a:r>
            <a:endParaRPr lang="es-CO" sz="4000" b="1" dirty="0">
              <a:solidFill>
                <a:srgbClr val="FF0000"/>
              </a:solidFill>
            </a:endParaRPr>
          </a:p>
        </p:txBody>
      </p:sp>
    </p:spTree>
    <p:extLst>
      <p:ext uri="{BB962C8B-B14F-4D97-AF65-F5344CB8AC3E}">
        <p14:creationId xmlns:p14="http://schemas.microsoft.com/office/powerpoint/2010/main" val="39200739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472609"/>
          </a:xfrm>
          <a:solidFill>
            <a:srgbClr val="002060"/>
          </a:solidFill>
        </p:spPr>
        <p:txBody>
          <a:bodyPr>
            <a:normAutofit lnSpcReduction="10000"/>
          </a:bodyPr>
          <a:lstStyle/>
          <a:p>
            <a:pPr marL="0" indent="0" algn="ctr">
              <a:buNone/>
            </a:pPr>
            <a:r>
              <a:rPr lang="es-CO" dirty="0">
                <a:solidFill>
                  <a:srgbClr val="FFFF00"/>
                </a:solidFill>
              </a:rPr>
              <a:t>En </a:t>
            </a:r>
            <a:r>
              <a:rPr lang="es-CO" u="sng" dirty="0">
                <a:solidFill>
                  <a:srgbClr val="FFFF00"/>
                </a:solidFill>
              </a:rPr>
              <a:t>Mateo 3:7-9</a:t>
            </a:r>
            <a:r>
              <a:rPr lang="es-CO" dirty="0">
                <a:solidFill>
                  <a:srgbClr val="FFFF00"/>
                </a:solidFill>
              </a:rPr>
              <a:t> </a:t>
            </a:r>
            <a:r>
              <a:rPr lang="es-CO" dirty="0" smtClean="0">
                <a:solidFill>
                  <a:srgbClr val="FFFF00"/>
                </a:solidFill>
              </a:rPr>
              <a:t>dice que algunos </a:t>
            </a:r>
            <a:r>
              <a:rPr lang="es-CO" dirty="0">
                <a:solidFill>
                  <a:srgbClr val="FFFF00"/>
                </a:solidFill>
              </a:rPr>
              <a:t>religiosos creían que irían al cielo porque eran descendientes de Abraham, el padre de los judíos. </a:t>
            </a:r>
            <a:endParaRPr lang="es-CO" dirty="0" smtClean="0">
              <a:solidFill>
                <a:srgbClr val="FFFF00"/>
              </a:solidFill>
            </a:endParaRPr>
          </a:p>
          <a:p>
            <a:pPr marL="0" indent="0" algn="ctr">
              <a:buNone/>
            </a:pPr>
            <a:r>
              <a:rPr lang="es-CO" dirty="0" smtClean="0">
                <a:solidFill>
                  <a:srgbClr val="FFFF00"/>
                </a:solidFill>
              </a:rPr>
              <a:t>Dios </a:t>
            </a:r>
            <a:r>
              <a:rPr lang="es-CO" dirty="0">
                <a:solidFill>
                  <a:srgbClr val="FFFF00"/>
                </a:solidFill>
              </a:rPr>
              <a:t>mismo había escogido a la raza judía y había establecido su religión. Estos hombres confiaban en ella para su salvación. </a:t>
            </a:r>
            <a:endParaRPr lang="es-CO" dirty="0" smtClean="0">
              <a:solidFill>
                <a:srgbClr val="FFFF00"/>
              </a:solidFill>
            </a:endParaRPr>
          </a:p>
          <a:p>
            <a:pPr marL="0" indent="0" algn="ctr">
              <a:buNone/>
            </a:pPr>
            <a:endParaRPr lang="es-CO" dirty="0">
              <a:solidFill>
                <a:srgbClr val="FFFF00"/>
              </a:solidFill>
            </a:endParaRPr>
          </a:p>
          <a:p>
            <a:pPr marL="0" indent="0" algn="ctr">
              <a:buNone/>
            </a:pPr>
            <a:r>
              <a:rPr lang="es-CO" dirty="0" smtClean="0">
                <a:solidFill>
                  <a:srgbClr val="FFFF00"/>
                </a:solidFill>
              </a:rPr>
              <a:t>Sin </a:t>
            </a:r>
            <a:r>
              <a:rPr lang="es-CO" dirty="0">
                <a:solidFill>
                  <a:srgbClr val="FFFF00"/>
                </a:solidFill>
              </a:rPr>
              <a:t>embargo, Juan el Bautista les dijo que tenían que arrepentirse. Es decir, dejar de confiar que su religión los llevaría al cielo. </a:t>
            </a:r>
          </a:p>
          <a:p>
            <a:endParaRPr lang="es-CO" dirty="0"/>
          </a:p>
        </p:txBody>
      </p:sp>
    </p:spTree>
    <p:extLst>
      <p:ext uri="{BB962C8B-B14F-4D97-AF65-F5344CB8AC3E}">
        <p14:creationId xmlns:p14="http://schemas.microsoft.com/office/powerpoint/2010/main" val="2527046340"/>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rgbClr val="002060"/>
          </a:solidFill>
        </p:spPr>
        <p:txBody>
          <a:bodyPr>
            <a:normAutofit/>
          </a:bodyPr>
          <a:lstStyle/>
          <a:p>
            <a:r>
              <a:rPr lang="es-CO" u="sng" dirty="0">
                <a:solidFill>
                  <a:schemeClr val="bg1"/>
                </a:solidFill>
              </a:rPr>
              <a:t>Lucas 13:1-5</a:t>
            </a:r>
            <a:r>
              <a:rPr lang="es-CO" dirty="0">
                <a:solidFill>
                  <a:schemeClr val="bg1"/>
                </a:solidFill>
              </a:rPr>
              <a:t> cuenta la historia de unos hombres que creían que el juicio de Dios caía solamente sobre los pecadores más perversos. </a:t>
            </a:r>
            <a:endParaRPr lang="es-CO" dirty="0" smtClean="0">
              <a:solidFill>
                <a:schemeClr val="bg1"/>
              </a:solidFill>
            </a:endParaRPr>
          </a:p>
          <a:p>
            <a:pPr lvl="1"/>
            <a:endParaRPr lang="es-CO" dirty="0" smtClean="0">
              <a:solidFill>
                <a:schemeClr val="bg1"/>
              </a:solidFill>
            </a:endParaRPr>
          </a:p>
          <a:p>
            <a:pPr lvl="1"/>
            <a:r>
              <a:rPr lang="es-CO" b="1" dirty="0" smtClean="0">
                <a:solidFill>
                  <a:srgbClr val="FFFF00"/>
                </a:solidFill>
              </a:rPr>
              <a:t>Ellos </a:t>
            </a:r>
            <a:r>
              <a:rPr lang="es-CO" b="1" dirty="0">
                <a:solidFill>
                  <a:srgbClr val="FFFF00"/>
                </a:solidFill>
              </a:rPr>
              <a:t>pensaban que entrarían al cielo a través de su propia justicia por haber guardado los diez mandamientos mejor que otros. Jesús les dijo que si seguían confiando en sí mismos para ser salvos, perecerían en el infierno. </a:t>
            </a:r>
            <a:r>
              <a:rPr lang="es-CO" b="1" u="sng" dirty="0">
                <a:solidFill>
                  <a:srgbClr val="FFFF00"/>
                </a:solidFill>
              </a:rPr>
              <a:t>Ellos debían de creer solamente en él para la salvación</a:t>
            </a:r>
            <a:r>
              <a:rPr lang="es-CO" b="1" dirty="0">
                <a:solidFill>
                  <a:srgbClr val="FFFF00"/>
                </a:solidFill>
              </a:rPr>
              <a:t>. </a:t>
            </a:r>
          </a:p>
          <a:p>
            <a:endParaRPr lang="es-CO" dirty="0">
              <a:solidFill>
                <a:schemeClr val="bg1"/>
              </a:solidFill>
            </a:endParaRPr>
          </a:p>
        </p:txBody>
      </p:sp>
    </p:spTree>
    <p:extLst>
      <p:ext uri="{BB962C8B-B14F-4D97-AF65-F5344CB8AC3E}">
        <p14:creationId xmlns:p14="http://schemas.microsoft.com/office/powerpoint/2010/main" val="1280764610"/>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75000"/>
            </a:schemeClr>
          </a:solidFill>
        </p:spPr>
        <p:txBody>
          <a:bodyPr>
            <a:normAutofit fontScale="77500" lnSpcReduction="20000"/>
          </a:bodyPr>
          <a:lstStyle/>
          <a:p>
            <a:r>
              <a:rPr lang="es-CO" b="1" dirty="0">
                <a:solidFill>
                  <a:srgbClr val="FFFF00"/>
                </a:solidFill>
              </a:rPr>
              <a:t>En </a:t>
            </a:r>
            <a:r>
              <a:rPr lang="es-CO" b="1" u="sng" dirty="0">
                <a:solidFill>
                  <a:srgbClr val="FFFF00"/>
                </a:solidFill>
              </a:rPr>
              <a:t>Hebreos 9:9-14</a:t>
            </a:r>
            <a:r>
              <a:rPr lang="es-CO" b="1" dirty="0">
                <a:solidFill>
                  <a:srgbClr val="FFFF00"/>
                </a:solidFill>
              </a:rPr>
              <a:t>, la Biblia habla de quienes procuran alcanzar a Dios por ordenanzas o ritos religiosos, y llama a estas cosas "obras muertas." El mismo autor nos dice en </a:t>
            </a:r>
            <a:r>
              <a:rPr lang="es-CO" b="1" u="sng" dirty="0">
                <a:solidFill>
                  <a:srgbClr val="FFFF00"/>
                </a:solidFill>
              </a:rPr>
              <a:t>Hebreos 6:1</a:t>
            </a:r>
            <a:r>
              <a:rPr lang="es-CO" b="1" dirty="0">
                <a:solidFill>
                  <a:srgbClr val="FFFF00"/>
                </a:solidFill>
              </a:rPr>
              <a:t> que el "fundamento" de la fe cristiana es el "arrepentimiento de obras muertas, de la fe en Dios." Quiere decir que uno tiene que dejar de confiar en "</a:t>
            </a:r>
            <a:r>
              <a:rPr lang="es-CO" b="1" dirty="0" smtClean="0">
                <a:solidFill>
                  <a:srgbClr val="FFFF00"/>
                </a:solidFill>
              </a:rPr>
              <a:t>obras </a:t>
            </a:r>
            <a:r>
              <a:rPr lang="es-CO" b="1" dirty="0">
                <a:solidFill>
                  <a:srgbClr val="FFFF00"/>
                </a:solidFill>
              </a:rPr>
              <a:t>muertas" (</a:t>
            </a:r>
            <a:r>
              <a:rPr lang="es-CO" b="1" u="sng" dirty="0">
                <a:solidFill>
                  <a:srgbClr val="FFFF00"/>
                </a:solidFill>
              </a:rPr>
              <a:t>ritos religiosos, mandamientos y cosas semejantes</a:t>
            </a:r>
            <a:r>
              <a:rPr lang="es-CO" b="1" dirty="0">
                <a:solidFill>
                  <a:srgbClr val="FFFF00"/>
                </a:solidFill>
              </a:rPr>
              <a:t>) para poder ejercitar una fe genuina en Dios. </a:t>
            </a:r>
          </a:p>
          <a:p>
            <a:endParaRPr lang="es-CO" b="1" dirty="0" smtClean="0">
              <a:solidFill>
                <a:srgbClr val="FFFF00"/>
              </a:solidFill>
            </a:endParaRPr>
          </a:p>
          <a:p>
            <a:pPr lvl="1"/>
            <a:r>
              <a:rPr lang="es-CO" sz="3100" b="1" dirty="0" smtClean="0">
                <a:solidFill>
                  <a:schemeClr val="bg1"/>
                </a:solidFill>
              </a:rPr>
              <a:t>El </a:t>
            </a:r>
            <a:r>
              <a:rPr lang="es-CO" sz="3100" b="1" dirty="0">
                <a:solidFill>
                  <a:schemeClr val="bg1"/>
                </a:solidFill>
              </a:rPr>
              <a:t>mandamiento de Dios es claro. Si el hombre cree que por su religión entrará al cielo, tiene que </a:t>
            </a:r>
            <a:r>
              <a:rPr lang="es-CO" sz="3100" b="1" dirty="0" smtClean="0">
                <a:solidFill>
                  <a:schemeClr val="bg1"/>
                </a:solidFill>
              </a:rPr>
              <a:t>arrepentirse, ver nuevamente </a:t>
            </a:r>
            <a:r>
              <a:rPr lang="es-CO" sz="3100" b="1" u="sng" dirty="0" smtClean="0">
                <a:solidFill>
                  <a:schemeClr val="bg1"/>
                </a:solidFill>
              </a:rPr>
              <a:t>(Mateo </a:t>
            </a:r>
            <a:r>
              <a:rPr lang="es-CO" sz="3100" b="1" u="sng" dirty="0">
                <a:solidFill>
                  <a:schemeClr val="bg1"/>
                </a:solidFill>
              </a:rPr>
              <a:t>3:7-9)</a:t>
            </a:r>
            <a:r>
              <a:rPr lang="es-CO" sz="3100" b="1" dirty="0">
                <a:solidFill>
                  <a:schemeClr val="bg1"/>
                </a:solidFill>
              </a:rPr>
              <a:t>. Si él cree que obedeciendo la ley irá con Dios, tiene que </a:t>
            </a:r>
            <a:r>
              <a:rPr lang="es-CO" sz="3100" b="1" dirty="0" smtClean="0">
                <a:solidFill>
                  <a:schemeClr val="bg1"/>
                </a:solidFill>
              </a:rPr>
              <a:t>arrepentirse, ver </a:t>
            </a:r>
            <a:r>
              <a:rPr lang="es-CO" sz="3100" b="1" u="sng" dirty="0" smtClean="0">
                <a:solidFill>
                  <a:schemeClr val="bg1"/>
                </a:solidFill>
              </a:rPr>
              <a:t>(Lucas </a:t>
            </a:r>
            <a:r>
              <a:rPr lang="es-CO" sz="3100" b="1" u="sng" dirty="0">
                <a:solidFill>
                  <a:schemeClr val="bg1"/>
                </a:solidFill>
              </a:rPr>
              <a:t>13:1-5)</a:t>
            </a:r>
            <a:r>
              <a:rPr lang="es-CO" sz="3100" b="1" dirty="0">
                <a:solidFill>
                  <a:schemeClr val="bg1"/>
                </a:solidFill>
              </a:rPr>
              <a:t>. Y si él cree que por medio de los ritos religiosos se salvará, tiene que arrepentirse, y dejar de confiar en tales cosas para la salvación </a:t>
            </a:r>
            <a:r>
              <a:rPr lang="es-CO" sz="3100" b="1" u="sng" dirty="0">
                <a:solidFill>
                  <a:schemeClr val="bg1"/>
                </a:solidFill>
              </a:rPr>
              <a:t>(Hebreos 6:1)</a:t>
            </a:r>
            <a:r>
              <a:rPr lang="es-CO" sz="3100" b="1" dirty="0">
                <a:solidFill>
                  <a:schemeClr val="bg1"/>
                </a:solidFill>
              </a:rPr>
              <a:t>. Así como la mujer en la </a:t>
            </a:r>
            <a:r>
              <a:rPr lang="es-CO" sz="3100" b="1" dirty="0" smtClean="0">
                <a:solidFill>
                  <a:schemeClr val="bg1"/>
                </a:solidFill>
              </a:rPr>
              <a:t>diapositiva 7, </a:t>
            </a:r>
            <a:r>
              <a:rPr lang="es-CO" sz="3100" b="1" dirty="0">
                <a:solidFill>
                  <a:schemeClr val="bg1"/>
                </a:solidFill>
              </a:rPr>
              <a:t>uno debe de guardar el "dinero" en la bolsa y aceptar la vida eterna como un regalo gratuito. </a:t>
            </a:r>
          </a:p>
        </p:txBody>
      </p:sp>
    </p:spTree>
    <p:extLst>
      <p:ext uri="{BB962C8B-B14F-4D97-AF65-F5344CB8AC3E}">
        <p14:creationId xmlns:p14="http://schemas.microsoft.com/office/powerpoint/2010/main" val="71293106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336704"/>
          </a:xfrm>
          <a:solidFill>
            <a:schemeClr val="accent4">
              <a:lumMod val="20000"/>
              <a:lumOff val="80000"/>
            </a:schemeClr>
          </a:solidFill>
        </p:spPr>
        <p:txBody>
          <a:bodyPr>
            <a:normAutofit fontScale="92500" lnSpcReduction="20000"/>
          </a:bodyPr>
          <a:lstStyle/>
          <a:p>
            <a:pPr marL="400050" lvl="1" indent="0">
              <a:buNone/>
            </a:pPr>
            <a:r>
              <a:rPr lang="es-CO" sz="3500" b="1" dirty="0" smtClean="0"/>
              <a:t>La otra palabra más mal entendida es «para», sino «por que». </a:t>
            </a:r>
          </a:p>
          <a:p>
            <a:endParaRPr lang="es-CO" dirty="0" smtClean="0"/>
          </a:p>
          <a:p>
            <a:pPr marL="971550" lvl="1" indent="-514350">
              <a:buFont typeface="+mj-lt"/>
              <a:buAutoNum type="arabicPeriod"/>
            </a:pPr>
            <a:r>
              <a:rPr lang="es-CO" dirty="0" smtClean="0">
                <a:solidFill>
                  <a:srgbClr val="FF0000"/>
                </a:solidFill>
              </a:rPr>
              <a:t>La </a:t>
            </a:r>
            <a:r>
              <a:rPr lang="es-CO" dirty="0">
                <a:solidFill>
                  <a:srgbClr val="FF0000"/>
                </a:solidFill>
              </a:rPr>
              <a:t>fe en Jesús no salva, si al mismo tiempo uno cree que Jesús murió por sus pecados, y sigue confiando que tiene que ser bautizado, asistir a la iglesia, obedecer a los diez mandamientos </a:t>
            </a:r>
            <a:r>
              <a:rPr lang="es-CO" b="1" u="sng" dirty="0" smtClean="0">
                <a:solidFill>
                  <a:srgbClr val="FF0000"/>
                </a:solidFill>
              </a:rPr>
              <a:t>PARA</a:t>
            </a:r>
            <a:r>
              <a:rPr lang="es-CO" dirty="0" smtClean="0">
                <a:solidFill>
                  <a:srgbClr val="FF0000"/>
                </a:solidFill>
              </a:rPr>
              <a:t> </a:t>
            </a:r>
            <a:r>
              <a:rPr lang="es-CO" dirty="0">
                <a:solidFill>
                  <a:srgbClr val="FF0000"/>
                </a:solidFill>
              </a:rPr>
              <a:t>"ayudarle" entrar al cielo. </a:t>
            </a:r>
            <a:endParaRPr lang="es-CO" dirty="0">
              <a:solidFill>
                <a:srgbClr val="FF0000"/>
              </a:solidFill>
            </a:endParaRPr>
          </a:p>
          <a:p>
            <a:pPr marL="971550" lvl="1" indent="-514350">
              <a:buFont typeface="+mj-lt"/>
              <a:buAutoNum type="arabicPeriod"/>
            </a:pPr>
            <a:r>
              <a:rPr lang="es-CO" dirty="0" smtClean="0">
                <a:solidFill>
                  <a:srgbClr val="FF0000"/>
                </a:solidFill>
              </a:rPr>
              <a:t>No </a:t>
            </a:r>
            <a:r>
              <a:rPr lang="es-CO" dirty="0">
                <a:solidFill>
                  <a:srgbClr val="FF0000"/>
                </a:solidFill>
              </a:rPr>
              <a:t>se le puede agregar a Cristo una larga lista de cosas </a:t>
            </a:r>
            <a:r>
              <a:rPr lang="es-CO" b="1" dirty="0" smtClean="0">
                <a:solidFill>
                  <a:srgbClr val="FF0000"/>
                </a:solidFill>
              </a:rPr>
              <a:t>PARA</a:t>
            </a:r>
            <a:r>
              <a:rPr lang="es-CO" dirty="0" smtClean="0">
                <a:solidFill>
                  <a:srgbClr val="FF0000"/>
                </a:solidFill>
              </a:rPr>
              <a:t> </a:t>
            </a:r>
            <a:r>
              <a:rPr lang="es-CO" dirty="0">
                <a:solidFill>
                  <a:srgbClr val="FF0000"/>
                </a:solidFill>
              </a:rPr>
              <a:t>hacer o ser </a:t>
            </a:r>
            <a:r>
              <a:rPr lang="es-CO" b="1" dirty="0" smtClean="0">
                <a:solidFill>
                  <a:srgbClr val="FF0000"/>
                </a:solidFill>
              </a:rPr>
              <a:t>PARA</a:t>
            </a:r>
            <a:r>
              <a:rPr lang="es-CO" dirty="0" smtClean="0">
                <a:solidFill>
                  <a:srgbClr val="FF0000"/>
                </a:solidFill>
              </a:rPr>
              <a:t> </a:t>
            </a:r>
            <a:r>
              <a:rPr lang="es-CO" dirty="0">
                <a:solidFill>
                  <a:srgbClr val="FF0000"/>
                </a:solidFill>
              </a:rPr>
              <a:t>entrar al cielo. Todas estas cosas se tienen que abandonar diciendo que no tienen ningún valor </a:t>
            </a:r>
            <a:r>
              <a:rPr lang="es-CO" b="1" dirty="0" smtClean="0">
                <a:solidFill>
                  <a:srgbClr val="FF0000"/>
                </a:solidFill>
              </a:rPr>
              <a:t>PARA</a:t>
            </a:r>
            <a:r>
              <a:rPr lang="es-CO" dirty="0" smtClean="0">
                <a:solidFill>
                  <a:srgbClr val="FF0000"/>
                </a:solidFill>
              </a:rPr>
              <a:t> </a:t>
            </a:r>
            <a:r>
              <a:rPr lang="es-CO" dirty="0">
                <a:solidFill>
                  <a:srgbClr val="FF0000"/>
                </a:solidFill>
              </a:rPr>
              <a:t>la salvación sino solamente Jesucristo</a:t>
            </a:r>
            <a:r>
              <a:rPr lang="es-CO" dirty="0"/>
              <a:t>. </a:t>
            </a:r>
            <a:endParaRPr lang="es-CO" dirty="0" smtClean="0"/>
          </a:p>
          <a:p>
            <a:pPr marL="457200" lvl="1" indent="0">
              <a:buNone/>
            </a:pPr>
            <a:endParaRPr lang="es-CO" dirty="0" smtClean="0"/>
          </a:p>
          <a:p>
            <a:pPr marL="457200" lvl="1" indent="0">
              <a:buNone/>
            </a:pPr>
            <a:r>
              <a:rPr lang="es-CO" dirty="0" smtClean="0"/>
              <a:t>Estas cosas es necesario hacerlas (</a:t>
            </a:r>
            <a:r>
              <a:rPr lang="es-CO" sz="3000" b="1" dirty="0" smtClean="0"/>
              <a:t>1</a:t>
            </a:r>
            <a:r>
              <a:rPr lang="es-CO" dirty="0" smtClean="0"/>
              <a:t>), ser bautizado </a:t>
            </a:r>
            <a:r>
              <a:rPr lang="es-CO" dirty="0" smtClean="0">
                <a:solidFill>
                  <a:srgbClr val="FF0000"/>
                </a:solidFill>
              </a:rPr>
              <a:t>Mar.16:16.</a:t>
            </a:r>
            <a:r>
              <a:rPr lang="es-CO" dirty="0" smtClean="0"/>
              <a:t> (</a:t>
            </a:r>
            <a:r>
              <a:rPr lang="es-CO" sz="3000" b="1" dirty="0" smtClean="0"/>
              <a:t>2</a:t>
            </a:r>
            <a:r>
              <a:rPr lang="es-CO" dirty="0" smtClean="0"/>
              <a:t>), asistir a la iglesia </a:t>
            </a:r>
            <a:r>
              <a:rPr lang="es-CO" dirty="0" smtClean="0">
                <a:solidFill>
                  <a:srgbClr val="FF0000"/>
                </a:solidFill>
              </a:rPr>
              <a:t>Heb.10:25</a:t>
            </a:r>
            <a:r>
              <a:rPr lang="es-CO" dirty="0" smtClean="0"/>
              <a:t>. (</a:t>
            </a:r>
            <a:r>
              <a:rPr lang="es-CO" sz="3000" b="1" dirty="0" smtClean="0"/>
              <a:t>3</a:t>
            </a:r>
            <a:r>
              <a:rPr lang="es-CO" dirty="0" smtClean="0"/>
              <a:t>), obedecer los diez mandamientos </a:t>
            </a:r>
            <a:r>
              <a:rPr lang="es-CO" dirty="0" smtClean="0">
                <a:solidFill>
                  <a:srgbClr val="FF0000"/>
                </a:solidFill>
              </a:rPr>
              <a:t>Juan 14:15; 1 Ju.2:3,4</a:t>
            </a:r>
            <a:r>
              <a:rPr lang="es-CO" dirty="0" smtClean="0"/>
              <a:t>. no </a:t>
            </a:r>
            <a:r>
              <a:rPr lang="es-CO" b="1" dirty="0" smtClean="0"/>
              <a:t>PARA </a:t>
            </a:r>
            <a:r>
              <a:rPr lang="es-CO" dirty="0" smtClean="0"/>
              <a:t>ser salvo sino </a:t>
            </a:r>
            <a:r>
              <a:rPr lang="es-CO" b="1" dirty="0" smtClean="0"/>
              <a:t>POR QUE </a:t>
            </a:r>
            <a:r>
              <a:rPr lang="es-CO" dirty="0" smtClean="0"/>
              <a:t>ha sido salvo por la fe en Cristo.</a:t>
            </a:r>
            <a:r>
              <a:rPr lang="es-CO" dirty="0"/>
              <a:t/>
            </a:r>
            <a:br>
              <a:rPr lang="es-CO" dirty="0"/>
            </a:br>
            <a:endParaRPr lang="es-CO" dirty="0"/>
          </a:p>
        </p:txBody>
      </p:sp>
    </p:spTree>
    <p:extLst>
      <p:ext uri="{BB962C8B-B14F-4D97-AF65-F5344CB8AC3E}">
        <p14:creationId xmlns:p14="http://schemas.microsoft.com/office/powerpoint/2010/main" val="11217019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dirty="0" smtClean="0"/>
              <a:t>Veamos la siguiente imagen: </a:t>
            </a:r>
            <a:endParaRPr lang="es-CO" dirty="0"/>
          </a:p>
        </p:txBody>
      </p:sp>
      <p:sp>
        <p:nvSpPr>
          <p:cNvPr id="3" name="2 Marcador de contenido"/>
          <p:cNvSpPr>
            <a:spLocks noGrp="1"/>
          </p:cNvSpPr>
          <p:nvPr>
            <p:ph idx="1"/>
          </p:nvPr>
        </p:nvSpPr>
        <p:spPr>
          <a:xfrm>
            <a:off x="457200" y="1600201"/>
            <a:ext cx="8229600" cy="1468760"/>
          </a:xfrm>
        </p:spPr>
        <p:txBody>
          <a:bodyPr>
            <a:normAutofit fontScale="92500"/>
          </a:bodyPr>
          <a:lstStyle/>
          <a:p>
            <a:pPr marL="0" indent="0" algn="ctr">
              <a:buNone/>
            </a:pPr>
            <a:r>
              <a:rPr lang="es-CO" dirty="0"/>
              <a:t>S</a:t>
            </a:r>
            <a:r>
              <a:rPr lang="es-CO" dirty="0" smtClean="0"/>
              <a:t>i la fe es la mano que acepta la salvación por medio de Jesucristo, el arrepentimiento es la mano que rechaza la salvación por cualquier otro modo. </a:t>
            </a:r>
            <a:endParaRPr lang="es-CO" dirty="0"/>
          </a:p>
        </p:txBody>
      </p:sp>
      <p:sp>
        <p:nvSpPr>
          <p:cNvPr id="4" name="3 Rectángulo"/>
          <p:cNvSpPr/>
          <p:nvPr/>
        </p:nvSpPr>
        <p:spPr>
          <a:xfrm>
            <a:off x="683568" y="3444129"/>
            <a:ext cx="2286000" cy="304698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smtClean="0"/>
              <a:t>Antes de Cristo: Para </a:t>
            </a:r>
            <a:r>
              <a:rPr lang="es-CO" sz="2400" dirty="0"/>
              <a:t>ser salvo</a:t>
            </a:r>
            <a:r>
              <a:rPr lang="es-CO" sz="2400" dirty="0" smtClean="0"/>
              <a:t>, necesito </a:t>
            </a:r>
            <a:r>
              <a:rPr lang="es-CO" sz="2400" dirty="0"/>
              <a:t>ser bautizado, asistir a la iglesia y obedecer los diez </a:t>
            </a:r>
            <a:r>
              <a:rPr lang="es-CO" sz="2400" dirty="0" smtClean="0"/>
              <a:t>mandamientos. </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734194"/>
            <a:ext cx="2337221" cy="172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801978" y="3455409"/>
            <a:ext cx="2370422" cy="304698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smtClean="0"/>
              <a:t>Después de cristo: Por que soy salvo</a:t>
            </a:r>
            <a:r>
              <a:rPr lang="es-CO" sz="2400" dirty="0"/>
              <a:t>, necesito ser bautizado, asistir a la iglesia y obedecer los diez mandamientos. </a:t>
            </a:r>
          </a:p>
        </p:txBody>
      </p:sp>
    </p:spTree>
    <p:extLst>
      <p:ext uri="{BB962C8B-B14F-4D97-AF65-F5344CB8AC3E}">
        <p14:creationId xmlns:p14="http://schemas.microsoft.com/office/powerpoint/2010/main" val="30141468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b="1" i="1" dirty="0"/>
              <a:t>ARREPENTIMIENTO SALVADOR</a:t>
            </a:r>
            <a:r>
              <a:rPr lang="es-CO" dirty="0"/>
              <a:t> </a:t>
            </a:r>
          </a:p>
        </p:txBody>
      </p:sp>
      <p:sp>
        <p:nvSpPr>
          <p:cNvPr id="3" name="2 Marcador de contenido"/>
          <p:cNvSpPr>
            <a:spLocks noGrp="1"/>
          </p:cNvSpPr>
          <p:nvPr>
            <p:ph idx="1"/>
          </p:nvPr>
        </p:nvSpPr>
        <p:spPr>
          <a:xfrm>
            <a:off x="457200" y="1600200"/>
            <a:ext cx="3970784" cy="3052936"/>
          </a:xfrm>
        </p:spPr>
        <p:txBody>
          <a:bodyPr>
            <a:normAutofit/>
          </a:bodyPr>
          <a:lstStyle/>
          <a:p>
            <a:pPr marL="0" indent="0" algn="ctr">
              <a:buNone/>
            </a:pPr>
            <a:r>
              <a:rPr lang="es-CO" dirty="0" smtClean="0"/>
              <a:t>La </a:t>
            </a:r>
            <a:r>
              <a:rPr lang="es-CO" dirty="0"/>
              <a:t>fe salvadora no simplemente afirma que la muerte de </a:t>
            </a:r>
            <a:r>
              <a:rPr lang="es-CO" dirty="0" smtClean="0"/>
              <a:t>Jesús </a:t>
            </a:r>
            <a:r>
              <a:rPr lang="es-CO" dirty="0"/>
              <a:t>era "necesaria", sino que afirma que su muerte es suficiente. </a:t>
            </a:r>
          </a:p>
        </p:txBody>
      </p:sp>
      <p:pic>
        <p:nvPicPr>
          <p:cNvPr id="4098" name="Picture 2" descr="http://www.creationism.org/gospel/espanol/pg18aSavingRepentan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628800"/>
            <a:ext cx="3923928" cy="302433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4941168"/>
            <a:ext cx="8316416" cy="156966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Es suficiente en sí misma para pagar por los pecados fuera de cualquier esfuerzo humano o buena obra, y es un regalo gratuito, alcanzado solamente por la fe. </a:t>
            </a:r>
            <a:endParaRPr lang="es-CO" sz="2400" dirty="0" smtClean="0"/>
          </a:p>
          <a:p>
            <a:pPr algn="ctr"/>
            <a:r>
              <a:rPr lang="es-CO" sz="2400" b="1" dirty="0" smtClean="0">
                <a:solidFill>
                  <a:srgbClr val="FF0000"/>
                </a:solidFill>
              </a:rPr>
              <a:t>(</a:t>
            </a:r>
            <a:r>
              <a:rPr lang="es-CO" sz="2400" b="1" dirty="0">
                <a:solidFill>
                  <a:srgbClr val="FF0000"/>
                </a:solidFill>
              </a:rPr>
              <a:t>Vea </a:t>
            </a:r>
            <a:r>
              <a:rPr lang="es-CO" sz="2400" b="1" dirty="0" smtClean="0">
                <a:solidFill>
                  <a:srgbClr val="FF0000"/>
                </a:solidFill>
              </a:rPr>
              <a:t>Gálatas </a:t>
            </a:r>
            <a:r>
              <a:rPr lang="es-CO" sz="2400" b="1" dirty="0">
                <a:solidFill>
                  <a:srgbClr val="FF0000"/>
                </a:solidFill>
              </a:rPr>
              <a:t>2:21; 3:10-14; 5:1-5)</a:t>
            </a:r>
            <a:r>
              <a:rPr lang="es-CO" sz="2400" dirty="0"/>
              <a:t>. </a:t>
            </a:r>
          </a:p>
        </p:txBody>
      </p:sp>
    </p:spTree>
    <p:extLst>
      <p:ext uri="{BB962C8B-B14F-4D97-AF65-F5344CB8AC3E}">
        <p14:creationId xmlns:p14="http://schemas.microsoft.com/office/powerpoint/2010/main" val="88682051"/>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slope"/>
          </a:sp3d>
        </p:spPr>
        <p:txBody>
          <a:bodyPr/>
          <a:lstStyle/>
          <a:p>
            <a:r>
              <a:rPr lang="es-CO" b="1" i="1" dirty="0"/>
              <a:t>EN RESUMEN:</a:t>
            </a:r>
            <a:endParaRPr lang="es-CO" dirty="0"/>
          </a:p>
        </p:txBody>
      </p:sp>
      <p:sp>
        <p:nvSpPr>
          <p:cNvPr id="3" name="2 Marcador de contenido"/>
          <p:cNvSpPr>
            <a:spLocks noGrp="1"/>
          </p:cNvSpPr>
          <p:nvPr>
            <p:ph idx="1"/>
          </p:nvPr>
        </p:nvSpPr>
        <p:spPr>
          <a:xfrm>
            <a:off x="457200" y="1600201"/>
            <a:ext cx="8229600" cy="1972816"/>
          </a:xfrm>
        </p:spPr>
        <p:txBody>
          <a:bodyPr>
            <a:normAutofit lnSpcReduction="10000"/>
          </a:bodyPr>
          <a:lstStyle/>
          <a:p>
            <a:pPr marL="0" indent="0" algn="ctr">
              <a:buNone/>
            </a:pPr>
            <a:r>
              <a:rPr lang="es-CO" dirty="0"/>
              <a:t>Ya que el pecado separa al hombre de Dios, y desde que Jesús pagó por nuestros pecados en la cruz, el hombre puede tener una relación con Dios solamente por medio </a:t>
            </a:r>
            <a:r>
              <a:rPr lang="es-CO" dirty="0" smtClean="0"/>
              <a:t>de la fe en </a:t>
            </a:r>
            <a:r>
              <a:rPr lang="es-CO" dirty="0"/>
              <a:t>Jesucristo. </a:t>
            </a:r>
          </a:p>
        </p:txBody>
      </p:sp>
      <p:sp>
        <p:nvSpPr>
          <p:cNvPr id="4" name="3 Rectángulo"/>
          <p:cNvSpPr/>
          <p:nvPr/>
        </p:nvSpPr>
        <p:spPr>
          <a:xfrm>
            <a:off x="899592" y="3752121"/>
            <a:ext cx="4104456" cy="2554545"/>
          </a:xfrm>
          <a:prstGeom prst="rect">
            <a:avLst/>
          </a:prstGeom>
          <a:solidFill>
            <a:schemeClr val="accent4">
              <a:lumMod val="40000"/>
              <a:lumOff val="60000"/>
            </a:schemeClr>
          </a:solidFill>
          <a:scene3d>
            <a:camera prst="orthographicFront"/>
            <a:lightRig rig="threePt" dir="t"/>
          </a:scene3d>
          <a:sp3d>
            <a:bevelT prst="slope"/>
          </a:sp3d>
        </p:spPr>
        <p:txBody>
          <a:bodyPr wrap="square">
            <a:spAutoFit/>
          </a:bodyPr>
          <a:lstStyle/>
          <a:p>
            <a:r>
              <a:rPr lang="es-CO" sz="3200" dirty="0"/>
              <a:t>Jesús le dijo: "Yo soy el camino, y la verdad, y la vida: nadie viene al Padre, sino por mi." </a:t>
            </a:r>
            <a:br>
              <a:rPr lang="es-CO" sz="3200" dirty="0"/>
            </a:br>
            <a:r>
              <a:rPr lang="es-CO" sz="3200" dirty="0"/>
              <a:t>Juan 14:6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645024"/>
            <a:ext cx="3024336" cy="266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03870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wipe(down)">
                                      <p:cBhvr>
                                        <p:cTn id="10"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5122" name="Picture 2" descr="http://www.creationism.org/gospel/espanol/pg19aSalvationSum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04664"/>
            <a:ext cx="8208912" cy="6120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958208"/>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6000" b="1" i="1" dirty="0" smtClean="0">
                <a:effectLst>
                  <a:outerShdw blurRad="38100" dist="38100" dir="2700000" algn="tl">
                    <a:srgbClr val="000000">
                      <a:alpha val="43137"/>
                    </a:srgbClr>
                  </a:outerShdw>
                </a:effectLst>
              </a:rPr>
              <a:t>Conclusión</a:t>
            </a:r>
            <a:endParaRPr lang="es-CO" sz="6000"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323528" y="1600200"/>
            <a:ext cx="8496944" cy="5069160"/>
          </a:xfrm>
          <a:solidFill>
            <a:schemeClr val="accent3">
              <a:lumMod val="40000"/>
              <a:lumOff val="60000"/>
            </a:schemeClr>
          </a:solidFill>
        </p:spPr>
        <p:txBody>
          <a:bodyPr>
            <a:normAutofit fontScale="85000" lnSpcReduction="10000"/>
          </a:bodyPr>
          <a:lstStyle/>
          <a:p>
            <a:pPr marL="0" indent="0" algn="ctr">
              <a:buNone/>
            </a:pPr>
            <a:r>
              <a:rPr lang="es-CO" dirty="0">
                <a:solidFill>
                  <a:srgbClr val="FF0000"/>
                </a:solidFill>
              </a:rPr>
              <a:t>¿Ha creído que es necesario alcanzar cierto grado de bondad, u observar ciertos ritos religiosos para ir a cielo? </a:t>
            </a:r>
          </a:p>
          <a:p>
            <a:pPr marL="0" indent="0" algn="ctr">
              <a:buNone/>
            </a:pPr>
            <a:r>
              <a:rPr lang="es-CO" dirty="0">
                <a:solidFill>
                  <a:srgbClr val="FF0000"/>
                </a:solidFill>
              </a:rPr>
              <a:t>¿Todavía está confiando en aquellas cosas para salvarle? </a:t>
            </a:r>
          </a:p>
          <a:p>
            <a:pPr marL="0" indent="0" algn="ctr">
              <a:buNone/>
            </a:pPr>
            <a:r>
              <a:rPr lang="es-CO" dirty="0">
                <a:solidFill>
                  <a:srgbClr val="FF0000"/>
                </a:solidFill>
              </a:rPr>
              <a:t>¿Entiende lo que Jesús hizo en la cruz por usted? </a:t>
            </a:r>
          </a:p>
          <a:p>
            <a:pPr marL="0" indent="0" algn="ctr">
              <a:buNone/>
            </a:pPr>
            <a:r>
              <a:rPr lang="es-CO" dirty="0">
                <a:solidFill>
                  <a:srgbClr val="FF0000"/>
                </a:solidFill>
              </a:rPr>
              <a:t>¿Pudiera explicarlo en sus propias palabras ahora mismo? </a:t>
            </a:r>
          </a:p>
          <a:p>
            <a:pPr marL="0" indent="0" algn="ctr">
              <a:buNone/>
            </a:pPr>
            <a:r>
              <a:rPr lang="es-CO" dirty="0">
                <a:solidFill>
                  <a:srgbClr val="FF0000"/>
                </a:solidFill>
              </a:rPr>
              <a:t>¿Se lo han </a:t>
            </a:r>
            <a:r>
              <a:rPr lang="es-CO" dirty="0" smtClean="0">
                <a:solidFill>
                  <a:srgbClr val="FF0000"/>
                </a:solidFill>
              </a:rPr>
              <a:t>explicado </a:t>
            </a:r>
            <a:r>
              <a:rPr lang="es-CO" dirty="0">
                <a:solidFill>
                  <a:srgbClr val="FF0000"/>
                </a:solidFill>
              </a:rPr>
              <a:t>así antes? </a:t>
            </a:r>
            <a:br>
              <a:rPr lang="es-CO" dirty="0">
                <a:solidFill>
                  <a:srgbClr val="FF0000"/>
                </a:solidFill>
              </a:rPr>
            </a:br>
            <a:endParaRPr lang="es-CO" dirty="0">
              <a:solidFill>
                <a:srgbClr val="FF0000"/>
              </a:solidFill>
            </a:endParaRPr>
          </a:p>
          <a:p>
            <a:pPr marL="0" indent="0" algn="ctr">
              <a:buNone/>
            </a:pPr>
            <a:r>
              <a:rPr lang="es-CO" i="1" dirty="0" smtClean="0">
                <a:solidFill>
                  <a:srgbClr val="002060"/>
                </a:solidFill>
              </a:rPr>
              <a:t>Ahora mismo, en la mejor forma que usted comprenda, ¿está confiando en lo que Jesús ha hecho en la cruz por usted como todo lo que jamás necesitaría para limpiarle de sus pecados y darle entrada al </a:t>
            </a:r>
            <a:r>
              <a:rPr lang="es-CO" i="1" smtClean="0">
                <a:solidFill>
                  <a:srgbClr val="002060"/>
                </a:solidFill>
              </a:rPr>
              <a:t>cielo?</a:t>
            </a:r>
            <a:endParaRPr lang="es-CO" dirty="0" smtClean="0">
              <a:solidFill>
                <a:srgbClr val="002060"/>
              </a:solidFill>
            </a:endParaRPr>
          </a:p>
          <a:p>
            <a:endParaRPr lang="es-CO" dirty="0"/>
          </a:p>
        </p:txBody>
      </p:sp>
    </p:spTree>
    <p:extLst>
      <p:ext uri="{BB962C8B-B14F-4D97-AF65-F5344CB8AC3E}">
        <p14:creationId xmlns:p14="http://schemas.microsoft.com/office/powerpoint/2010/main" val="97288720"/>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1843</Words>
  <Application>Microsoft Office PowerPoint</Application>
  <PresentationFormat>Presentación en pantalla (4:3)</PresentationFormat>
  <Paragraphs>80</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LA RESPUESTA DEL HOMBRE A DIOS</vt:lpstr>
      <vt:lpstr>Presentación de PowerPoint</vt:lpstr>
      <vt:lpstr>Presentación de PowerPoint</vt:lpstr>
      <vt:lpstr>Presentación de PowerPoint</vt:lpstr>
      <vt:lpstr>Para ir a Jesús, no se necesita haber obedecido la ley, «sino tener fe en Jesucristo»</vt:lpstr>
      <vt:lpstr>¿Qué es fe?</vt:lpstr>
      <vt:lpstr>GRACIA: UN REGALO GRATUITO</vt:lpstr>
      <vt:lpstr>Presentación de PowerPoint</vt:lpstr>
      <vt:lpstr>GRACIA: TIENE QUE SER GRATUITA</vt:lpstr>
      <vt:lpstr>DIOS OFRECE LA VIDA ETERNA COMO UN REGALO  GRATUITO. LO ACEPTAMOS ASI O NO LO RECIBIMOS.</vt:lpstr>
      <vt:lpstr>ARREPENTIMIENTO</vt:lpstr>
      <vt:lpstr>Presentación de PowerPoint</vt:lpstr>
      <vt:lpstr>Presentación de PowerPoint</vt:lpstr>
      <vt:lpstr>Presentación de PowerPoint</vt:lpstr>
      <vt:lpstr>Presentación de PowerPoint</vt:lpstr>
      <vt:lpstr>Presentación de PowerPoint</vt:lpstr>
      <vt:lpstr>Veamos la siguiente imagen: </vt:lpstr>
      <vt:lpstr>ARREPENTIMIENTO SALVADOR </vt:lpstr>
      <vt:lpstr>EN RESUMEN:</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RESPUESTA DEL HOMBRE A DIOS</dc:title>
  <dc:creator>FAMILIA FIERRO CH</dc:creator>
  <cp:lastModifiedBy>TEMAS DE FE</cp:lastModifiedBy>
  <cp:revision>62</cp:revision>
  <dcterms:created xsi:type="dcterms:W3CDTF">2013-11-18T01:52:31Z</dcterms:created>
  <dcterms:modified xsi:type="dcterms:W3CDTF">2016-05-17T07:59:00Z</dcterms:modified>
</cp:coreProperties>
</file>